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7"/>
  </p:notesMasterIdLst>
  <p:handoutMasterIdLst>
    <p:handoutMasterId r:id="rId28"/>
  </p:handoutMasterIdLst>
  <p:sldIdLst>
    <p:sldId id="274" r:id="rId4"/>
    <p:sldId id="449" r:id="rId5"/>
    <p:sldId id="276" r:id="rId6"/>
    <p:sldId id="420" r:id="rId7"/>
    <p:sldId id="419" r:id="rId8"/>
    <p:sldId id="445" r:id="rId9"/>
    <p:sldId id="395" r:id="rId10"/>
    <p:sldId id="417" r:id="rId11"/>
    <p:sldId id="415" r:id="rId12"/>
    <p:sldId id="423" r:id="rId13"/>
    <p:sldId id="428" r:id="rId14"/>
    <p:sldId id="425" r:id="rId15"/>
    <p:sldId id="440" r:id="rId16"/>
    <p:sldId id="426" r:id="rId17"/>
    <p:sldId id="439" r:id="rId18"/>
    <p:sldId id="421" r:id="rId19"/>
    <p:sldId id="431" r:id="rId20"/>
    <p:sldId id="429" r:id="rId21"/>
    <p:sldId id="441" r:id="rId22"/>
    <p:sldId id="349" r:id="rId23"/>
    <p:sldId id="446" r:id="rId24"/>
    <p:sldId id="413" r:id="rId25"/>
    <p:sldId id="448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3CD60"/>
    <a:srgbClr val="FBEEDC"/>
    <a:srgbClr val="0097CC"/>
    <a:srgbClr val="FFF0D9"/>
    <a:srgbClr val="FFA72A"/>
    <a:srgbClr val="F0F5FA"/>
    <a:srgbClr val="1A8AFA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35" autoAdjust="0"/>
    <p:restoredTop sz="94533" autoAdjust="0"/>
  </p:normalViewPr>
  <p:slideViewPr>
    <p:cSldViewPr>
      <p:cViewPr varScale="1">
        <p:scale>
          <a:sx n="71" d="100"/>
          <a:sy n="71" d="100"/>
        </p:scale>
        <p:origin x="-188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5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44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60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74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1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96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6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04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2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6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1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31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91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16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3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59637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581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088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66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195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1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b_k5eQpLX0oAzU.jzbkF/SIG=12b656ear/EXP=1259063993/**http:/www.radicalvalley.com/Images/PICS/data-entry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tutorial/essential/io/formattin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Четене на числа, аритметични операции, печатане на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01" y="3906914"/>
            <a:ext cx="4216649" cy="237223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915958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шаблони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%s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%f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System.out.printf("You are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 %s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 person from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Събиране на числа</a:t>
            </a:r>
            <a:r>
              <a:rPr lang="en-US" dirty="0" smtClean="0"/>
              <a:t> (</a:t>
            </a:r>
            <a:r>
              <a:rPr lang="bg-BG" dirty="0" smtClean="0"/>
              <a:t>оператор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Integer.parseInt(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Integer.parseInt(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Аритметични операции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bg-BG" dirty="0" smtClean="0">
                <a:latin typeface="Consolas" panose="020B0609020204030204" pitchFamily="49" charset="0"/>
              </a:rPr>
              <a:t>*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latin typeface="Consolas" panose="020B0609020204030204" pitchFamily="49" charset="0"/>
              </a:rPr>
              <a:t>/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3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дробната част се отрязва</a:t>
            </a:r>
            <a:endParaRPr lang="en-US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6.25 – дробно делене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error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деление на цели числа резултатът е цяло число:</a:t>
            </a:r>
          </a:p>
          <a:p>
            <a:endParaRPr lang="bg-BG" dirty="0"/>
          </a:p>
          <a:p>
            <a:endParaRPr lang="bg-BG" dirty="0" smtClean="0"/>
          </a:p>
          <a:p>
            <a:pPr>
              <a:spcBef>
                <a:spcPts val="3000"/>
              </a:spcBef>
            </a:pPr>
            <a:r>
              <a:rPr lang="bg-BG" dirty="0" smtClean="0"/>
              <a:t>При деление на дробни числа резултатът е дробно число: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Особености при деление</a:t>
            </a:r>
            <a:r>
              <a:rPr lang="en-US" dirty="0" smtClean="0"/>
              <a:t> </a:t>
            </a:r>
            <a:r>
              <a:rPr lang="bg-BG" dirty="0" smtClean="0"/>
              <a:t>на числа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19678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Целочислен резултат: 6</a:t>
            </a:r>
            <a:endParaRPr lang="en-US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343400"/>
            <a:ext cx="105187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7.5</a:t>
            </a:r>
            <a:endParaRPr lang="en-US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bg-BG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1698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"Ivanova";</a:t>
            </a:r>
            <a:endParaRPr lang="nn-NO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19;</a:t>
            </a:r>
            <a:endParaRPr lang="nn-NO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7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  <a:r>
              <a:rPr lang="en-US" sz="27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Ivanova @ 19</a:t>
            </a:r>
            <a:endParaRPr lang="nn-NO" sz="27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is 1.52.5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програмирането можем да пресмятаме числени изрази</a:t>
            </a:r>
          </a:p>
          <a:p>
            <a:endParaRPr lang="bg-BG" dirty="0" smtClean="0"/>
          </a:p>
          <a:p>
            <a:pPr>
              <a:spcBef>
                <a:spcPts val="1200"/>
              </a:spcBef>
            </a:pPr>
            <a:r>
              <a:rPr lang="bg-BG" dirty="0" smtClean="0"/>
              <a:t>Изчисляване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07711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3429000"/>
            <a:ext cx="10363202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b1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b2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2.0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System.out.println("Trapezoid area = " + area);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07399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</a:t>
            </a:r>
            <a:r>
              <a:rPr lang="bg-BG" dirty="0" smtClean="0">
                <a:hlinkClick r:id="rId3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279">
            <a:off x="1056949" y="621380"/>
            <a:ext cx="5018930" cy="1385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1835">
            <a:off x="3956717" y="1148417"/>
            <a:ext cx="5692770" cy="161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100" y="2304279"/>
            <a:ext cx="5562600" cy="159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62474">
            <a:off x="5174306" y="2485273"/>
            <a:ext cx="5448300" cy="1457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425555" lon="1161734" rev="21304858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5859">
            <a:off x="3426084" y="3338615"/>
            <a:ext cx="4775978" cy="1276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2581">
            <a:off x="6218956" y="697151"/>
            <a:ext cx="5298339" cy="15812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Напишете програма, която въвежда радиуса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 smtClean="0"/>
              <a:t> </a:t>
            </a:r>
            <a:r>
              <a:rPr lang="bg-BG" dirty="0" smtClean="0"/>
              <a:t>на кръг и изчислява лицето и периметъра на кръга </a:t>
            </a:r>
            <a:r>
              <a:rPr lang="en-US" dirty="0" smtClean="0"/>
              <a:t>/</a:t>
            </a:r>
            <a:r>
              <a:rPr lang="bg-BG" dirty="0" smtClean="0"/>
              <a:t> окръжността</a:t>
            </a:r>
          </a:p>
          <a:p>
            <a:pPr lvl="1"/>
            <a:r>
              <a:rPr lang="bg-BG" dirty="0"/>
              <a:t>Лице = </a:t>
            </a:r>
            <a:r>
              <a:rPr lang="el-GR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 smtClean="0"/>
              <a:t> </a:t>
            </a:r>
            <a:r>
              <a:rPr lang="bg-BG" dirty="0"/>
              <a:t>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dirty="0" smtClean="0"/>
              <a:t>Периметър </a:t>
            </a:r>
            <a:r>
              <a:rPr lang="bg-BG" dirty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dirty="0" smtClean="0"/>
              <a:t> * </a:t>
            </a:r>
            <a:r>
              <a:rPr lang="el-GR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 smtClean="0"/>
              <a:t> </a:t>
            </a:r>
            <a:r>
              <a:rPr lang="bg-BG" dirty="0"/>
              <a:t>*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</a:t>
            </a:r>
            <a:r>
              <a:rPr lang="bg-BG" dirty="0" smtClean="0"/>
              <a:t>и лице на кръг – пример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810000"/>
            <a:ext cx="10515600" cy="19205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circle radius. r = ");</a:t>
            </a:r>
            <a:endParaRPr lang="bg-BG" sz="27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" +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Perimeter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+ </a:t>
            </a:r>
            <a:r>
              <a:rPr lang="it-IT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6212" y="274320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≈</a:t>
            </a:r>
            <a:r>
              <a:rPr lang="bg-BG" sz="3200" dirty="0" smtClean="0"/>
              <a:t> </a:t>
            </a:r>
            <a:r>
              <a:rPr lang="en-US" sz="3200" dirty="0" smtClean="0"/>
              <a:t>3</a:t>
            </a:r>
            <a:r>
              <a:rPr lang="bg-BG" sz="3200" dirty="0" smtClean="0"/>
              <a:t>.</a:t>
            </a:r>
            <a:r>
              <a:rPr lang="en-US" sz="3200" dirty="0" smtClean="0"/>
              <a:t>14159265358979323846</a:t>
            </a:r>
            <a:r>
              <a:rPr lang="bg-BG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 smtClean="0"/>
              <a:t> е зададен с координатите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bg-BG" sz="3200" dirty="0" smtClean="0"/>
              <a:t>на два от своите срещуположни ъгъла</a:t>
            </a:r>
            <a:endParaRPr lang="en-US" sz="3200" dirty="0" smtClean="0"/>
          </a:p>
          <a:p>
            <a:pPr lvl="1"/>
            <a:r>
              <a:rPr lang="bg-BG" sz="3000" dirty="0" smtClean="0"/>
              <a:t>Да се пресметнат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 smtClean="0"/>
              <a:t> 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 smtClean="0"/>
              <a:t> му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 smtClean="0"/>
              <a:t>Лице на правоъгълник в равнината – пример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3080724"/>
            <a:ext cx="10944000" cy="3393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x1 = Double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y1 = Double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endParaRPr lang="it-IT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x2 = Double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endParaRPr lang="it-IT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y2 = Double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endParaRPr lang="it-IT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height = Math.Max(y1, y2) - Math.Min(y1, y2);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System.out.printf("Area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%f</a:t>
            </a:r>
            <a:r>
              <a:rPr lang="en-US" b="1" noProof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 *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System.out.printf("Perimeter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%f</a:t>
            </a:r>
            <a:r>
              <a:rPr lang="en-US" b="1" noProof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(width + height));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212" y="1219200"/>
            <a:ext cx="2461345" cy="2153677"/>
          </a:xfrm>
          <a:prstGeom prst="roundRect">
            <a:avLst>
              <a:gd name="adj" fmla="val 684"/>
            </a:avLst>
          </a:prstGeom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57100" y="2905648"/>
            <a:ext cx="5709312" cy="1207611"/>
          </a:xfrm>
          <a:prstGeom prst="wedgeRoundRectCallout">
            <a:avLst>
              <a:gd name="adj1" fmla="val -52861"/>
              <a:gd name="adj2" fmla="val 177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минава на нов ред независимо от платформата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 smtClean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76" y="655228"/>
            <a:ext cx="4699736" cy="188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90" y="2651444"/>
            <a:ext cx="2194922" cy="19205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610" y="2852000"/>
            <a:ext cx="3782401" cy="1872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611" y="2483382"/>
            <a:ext cx="5638801" cy="18394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smtClean="0"/>
              <a:t>TODO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Въвеждане на текст</a:t>
            </a:r>
            <a:endParaRPr lang="en-US" sz="3200" dirty="0" smtClean="0"/>
          </a:p>
          <a:p>
            <a:endParaRPr lang="bg-BG" sz="3200" dirty="0" smtClean="0"/>
          </a:p>
          <a:p>
            <a:r>
              <a:rPr lang="bg-BG" sz="3200" dirty="0" smtClean="0"/>
              <a:t>Въвеждане на число</a:t>
            </a:r>
          </a:p>
          <a:p>
            <a:endParaRPr lang="en-US" sz="3200" dirty="0" smtClean="0"/>
          </a:p>
          <a:p>
            <a:r>
              <a:rPr lang="bg-BG" sz="3200" dirty="0" smtClean="0"/>
              <a:t>Пресмятания с числа: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 smtClean="0"/>
              <a:t>Извеждане на текст по шаблон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40" y="1371600"/>
            <a:ext cx="3063472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scanner.nextLine()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9214052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nn-NO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.parseInt(console.nextLine())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92979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7796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Java"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 smtClean="0"/>
              <a:t>Променливи </a:t>
            </a:r>
            <a:r>
              <a:rPr lang="bg-BG" dirty="0"/>
              <a:t>и типове данни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Четене на числа от конзолата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Печатане </a:t>
            </a:r>
            <a:r>
              <a:rPr lang="bg-BG" dirty="0"/>
              <a:t>на числа на конзолата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Прости аритметични </a:t>
            </a:r>
            <a:r>
              <a:rPr lang="bg-BG" dirty="0" smtClean="0"/>
              <a:t>операции</a:t>
            </a:r>
            <a:endParaRPr lang="en-US" dirty="0" smtClean="0"/>
          </a:p>
          <a:p>
            <a:pPr marL="723900" lvl="1" indent="-368300"/>
            <a:r>
              <a:rPr lang="bg-BG" dirty="0" smtClean="0"/>
              <a:t>Събиране, изваждане, умножение, деление, съединяване на низ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Задачи </a:t>
            </a:r>
            <a:r>
              <a:rPr lang="bg-BG" dirty="0"/>
              <a:t>с прости пресмятания </a:t>
            </a:r>
            <a:r>
              <a:rPr lang="bg-BG"/>
              <a:t>с </a:t>
            </a:r>
            <a:r>
              <a:rPr lang="bg-BG" smtClean="0"/>
              <a:t>числа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752600"/>
            <a:ext cx="31911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 smtClean="0"/>
              <a:t>съхраняват стойност от даден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 smtClean="0"/>
              <a:t>Число, буква, текст (стринг), дата, цвят, картинка, списък, …</a:t>
            </a:r>
          </a:p>
          <a:p>
            <a:pPr>
              <a:spcBef>
                <a:spcPts val="1200"/>
              </a:spcBef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bg-BG" dirty="0" smtClean="0"/>
              <a:t>примери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bg-BG" dirty="0" smtClean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цяло число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(int)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дробно число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(double)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-1.5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буква</a:t>
            </a:r>
            <a:r>
              <a:rPr lang="bg-BG" dirty="0" smtClean="0"/>
              <a:t> от азбуката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(char)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'a'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'b'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'c'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bg-BG" dirty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текст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(String)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"Здрасти"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Beer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 smtClean="0"/>
          </a:p>
          <a:p>
            <a:pPr lvl="1"/>
            <a:r>
              <a:rPr lang="bg-BG" dirty="0" smtClean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ден</a:t>
            </a:r>
            <a:r>
              <a:rPr lang="bg-BG" dirty="0" smtClean="0"/>
              <a:t> от седмицата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понеделник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вторник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Типове данни и променливи</a:t>
            </a:r>
            <a:endParaRPr lang="en-US" dirty="0"/>
          </a:p>
        </p:txBody>
      </p:sp>
      <p:pic>
        <p:nvPicPr>
          <p:cNvPr id="77826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612" y="3483592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 smtClean="0"/>
              <a:t> </a:t>
            </a:r>
            <a:r>
              <a:rPr lang="bg-BG" dirty="0" smtClean="0"/>
              <a:t>се записват в компютърната памет в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 smtClean="0"/>
              <a:t> имат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smtClean="0"/>
              <a:t>Дефиниране на променлива и присвояване на стойност: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bg-BG" dirty="0" smtClean="0"/>
              <a:t>След обработка данните се записват отново в променливи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Пресмятания в програмирането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747166" y="4714972"/>
            <a:ext cx="2433727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702050" y="4038600"/>
            <a:ext cx="3721979" cy="578882"/>
          </a:xfrm>
          <a:prstGeom prst="wedgeRoundRectCallout">
            <a:avLst>
              <a:gd name="adj1" fmla="val -44501"/>
              <a:gd name="adj2" fmla="val 117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313612" y="5144700"/>
            <a:ext cx="4114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Четец на вход: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поздравяване на потребителя: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вход от конзолата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System.out.print("Your name: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bg-BG" sz="28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8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.nextLine();</a:t>
            </a:r>
            <a:endParaRPr lang="bg-BG" sz="2800" b="1" noProof="1" smtClean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+ "!");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69757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2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цяло число</a:t>
            </a:r>
            <a:r>
              <a:rPr lang="en-US" sz="3200" dirty="0" smtClean="0"/>
              <a:t> </a:t>
            </a:r>
            <a:r>
              <a:rPr lang="bg-BG" sz="3200" dirty="0" smtClean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пресмятане на лице на квадрат със страна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200" dirty="0" smtClean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числа от конзолата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System.out.print("a =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area = a * 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System.out.print("Square = " + area);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69757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дробно число</a:t>
            </a:r>
            <a:r>
              <a:rPr lang="en-US" sz="3200" dirty="0" smtClean="0"/>
              <a:t> </a:t>
            </a:r>
            <a:r>
              <a:rPr lang="bg-BG" sz="3200" dirty="0" smtClean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прехвърляне от инчове в сантиметри: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дробно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23775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("Inches 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inches = 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double.parseDouble(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centimeters = inches * 2.54;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("Centimeters = " + centimeters);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97053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3" y="1151122"/>
            <a:ext cx="11804822" cy="219009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Четене на текст (стринг) от конзолата:</a:t>
            </a:r>
            <a:endParaRPr lang="en-US" sz="3200" dirty="0" smtClean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bg-BG" sz="3200" dirty="0" smtClean="0"/>
              <a:t>Пример: поздрав по име: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и печатане на текст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937595"/>
            <a:ext cx="10823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2" y="3429000"/>
            <a:ext cx="106680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your name: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%s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915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</a:t>
            </a:r>
            <a:r>
              <a:rPr lang="bg-BG" dirty="0" smtClean="0">
                <a:hlinkClick r:id="rId3"/>
              </a:rPr>
              <a:t>2</a:t>
            </a:r>
            <a:endParaRPr lang="en-US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46812" y="2133600"/>
            <a:ext cx="5709312" cy="1207611"/>
          </a:xfrm>
          <a:prstGeom prst="wedgeRoundRectCallout">
            <a:avLst>
              <a:gd name="adj1" fmla="val -52861"/>
              <a:gd name="adj2" fmla="val 177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%s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</a:t>
            </a:r>
            <a:b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първия аргумент (в случая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0412" y="5629870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000" dirty="0" smtClean="0"/>
              <a:t>Форматиране на стринг: </a:t>
            </a:r>
            <a:r>
              <a:rPr lang="en-US" sz="2000" dirty="0">
                <a:hlinkClick r:id="rId4"/>
              </a:rPr>
              <a:t>https://docs.oracle.com/javase/tutorial/essential/io/formatting.html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1814</Words>
  <Application>Microsoft Office PowerPoint</Application>
  <PresentationFormat>Custom</PresentationFormat>
  <Paragraphs>290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SoftUni 16x9</vt:lpstr>
      <vt:lpstr>3_SoftUni 16x9</vt:lpstr>
      <vt:lpstr>Прости пресмятания</vt:lpstr>
      <vt:lpstr>Have a Question?</vt:lpstr>
      <vt:lpstr>Съдържание</vt:lpstr>
      <vt:lpstr>Типове данни и променливи</vt:lpstr>
      <vt:lpstr>Пресмятания в програмирането</vt:lpstr>
      <vt:lpstr>Четене на вход от конзолата</vt:lpstr>
      <vt:lpstr>Четене на числа от конзолата</vt:lpstr>
      <vt:lpstr>Четене на дробно число</vt:lpstr>
      <vt:lpstr>Четене и печатане на текст</vt:lpstr>
      <vt:lpstr>Съединяване на текст и числа</vt:lpstr>
      <vt:lpstr>Аритметични операции: + и -</vt:lpstr>
      <vt:lpstr>Аритметични операции: * и /</vt:lpstr>
      <vt:lpstr>Особености при деление на числа в Java</vt:lpstr>
      <vt:lpstr>Съединяване на текст и число</vt:lpstr>
      <vt:lpstr>Числени изрази</vt:lpstr>
      <vt:lpstr>Задачи с прости изчисления</vt:lpstr>
      <vt:lpstr>Периметър и лице на кръг – пример</vt:lpstr>
      <vt:lpstr>Лице на правоъгълник в равнината – пример</vt:lpstr>
      <vt:lpstr>Лица и периметри на фигури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2017-01-20T12:19:31Z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